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4" r:id="rId4"/>
    <p:sldId id="259" r:id="rId5"/>
    <p:sldId id="265" r:id="rId6"/>
    <p:sldId id="273" r:id="rId7"/>
    <p:sldId id="274" r:id="rId8"/>
    <p:sldId id="275" r:id="rId9"/>
    <p:sldId id="266" r:id="rId10"/>
    <p:sldId id="267" r:id="rId11"/>
    <p:sldId id="276" r:id="rId12"/>
    <p:sldId id="27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6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49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9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3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4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4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3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9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98E2E-D03A-4A80-8849-1AC3CF06E1FE}" type="datetimeFigureOut">
              <a:rPr lang="id-ID" smtClean="0"/>
              <a:t>02/05/2021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2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646-F56E-4785-A898-146F0FFA3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316" y="1411238"/>
            <a:ext cx="8618798" cy="3410475"/>
          </a:xfrm>
        </p:spPr>
        <p:txBody>
          <a:bodyPr anchor="ctr">
            <a:normAutofit/>
          </a:bodyPr>
          <a:lstStyle/>
          <a:p>
            <a:pPr algn="just"/>
            <a:r>
              <a:rPr lang="en-US" sz="2800" dirty="0"/>
              <a:t>CUSTOMER CHURN PREDICTION IN TELCO </a:t>
            </a:r>
            <a:r>
              <a:rPr lang="en-US" sz="2800" dirty="0" err="1"/>
              <a:t>COMPANy</a:t>
            </a:r>
            <a:r>
              <a:rPr lang="en-US" sz="2800" dirty="0"/>
              <a:t> USING MACHINE LEARNING ALGORITHM </a:t>
            </a:r>
            <a:endParaRPr lang="id-ID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30D70-64C9-470B-9195-27F63682A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9316" y="3695430"/>
            <a:ext cx="8956962" cy="112628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Muhammad Naufal Luthfi</a:t>
            </a:r>
          </a:p>
          <a:p>
            <a:pPr>
              <a:lnSpc>
                <a:spcPct val="90000"/>
              </a:lnSpc>
            </a:pPr>
            <a:r>
              <a:rPr lang="en-US" dirty="0"/>
              <a:t>Jakarta</a:t>
            </a:r>
          </a:p>
          <a:p>
            <a:pPr>
              <a:lnSpc>
                <a:spcPct val="90000"/>
              </a:lnSpc>
            </a:pPr>
            <a:r>
              <a:rPr lang="en-US" dirty="0"/>
              <a:t>2021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766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Perform Univariate feature selection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Make model benchmark and model tuning using Decision Tree, K-Nearest Neighbor, Logistic regression, dan Random Forest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Choose best model using recall (+) as scoring</a:t>
            </a:r>
          </a:p>
        </p:txBody>
      </p:sp>
    </p:spTree>
    <p:extLst>
      <p:ext uri="{BB962C8B-B14F-4D97-AF65-F5344CB8AC3E}">
        <p14:creationId xmlns:p14="http://schemas.microsoft.com/office/powerpoint/2010/main" val="134525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performance of chosen model</a:t>
            </a:r>
            <a:endParaRPr lang="id-ID" dirty="0"/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1AE6117-4B85-4A23-9E33-F01A8E0C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0" y="3174469"/>
            <a:ext cx="4191000" cy="1409700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5C4B605-B152-4155-B415-D25EF596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73" y="2687955"/>
            <a:ext cx="3055620" cy="25527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7D21A58-872C-445C-AB54-BE571C2EC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86" y="2676525"/>
            <a:ext cx="371856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threshold optimization on chosen model and save it using pickle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F5FEF-B49F-4354-84D3-B7171EC3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263995"/>
            <a:ext cx="2921550" cy="330009"/>
          </a:xfrm>
          <a:prstGeom prst="rect">
            <a:avLst/>
          </a:prstGeom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B7E2FA57-A6A7-4CC8-8D60-53C87A7C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612771"/>
            <a:ext cx="2921549" cy="298949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225B707-4CAE-4D67-B25A-073AF951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38" y="3429000"/>
            <a:ext cx="6309692" cy="21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2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372"/>
            <a:ext cx="9603275" cy="1049235"/>
          </a:xfrm>
        </p:spPr>
        <p:txBody>
          <a:bodyPr/>
          <a:lstStyle/>
          <a:p>
            <a:r>
              <a:rPr lang="id-ID" dirty="0"/>
              <a:t>Web App - Home Page</a:t>
            </a:r>
          </a:p>
        </p:txBody>
      </p:sp>
      <p:pic>
        <p:nvPicPr>
          <p:cNvPr id="5" name="Content Placeholder 4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4F417007-A446-43CC-8C2B-D9168F4D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8" y="1976296"/>
            <a:ext cx="8925884" cy="4779067"/>
          </a:xfrm>
        </p:spPr>
      </p:pic>
    </p:spTree>
    <p:extLst>
      <p:ext uri="{BB962C8B-B14F-4D97-AF65-F5344CB8AC3E}">
        <p14:creationId xmlns:p14="http://schemas.microsoft.com/office/powerpoint/2010/main" val="32435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66" y="1304079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Visualization</a:t>
            </a:r>
            <a:r>
              <a:rPr lang="id-ID" dirty="0"/>
              <a:t> Page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F6D1E449-4299-453C-9795-9BB34B99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78" y="1903341"/>
            <a:ext cx="9098643" cy="4814699"/>
          </a:xfrm>
        </p:spPr>
      </p:pic>
    </p:spTree>
    <p:extLst>
      <p:ext uri="{BB962C8B-B14F-4D97-AF65-F5344CB8AC3E}">
        <p14:creationId xmlns:p14="http://schemas.microsoft.com/office/powerpoint/2010/main" val="103089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95" y="1336081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Predict</a:t>
            </a:r>
            <a:r>
              <a:rPr lang="id-ID" dirty="0"/>
              <a:t> Page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EDF9B41D-65F0-4FEA-B643-BB2224FC1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59" y="1944674"/>
            <a:ext cx="9081882" cy="4820020"/>
          </a:xfrm>
        </p:spPr>
      </p:pic>
    </p:spTree>
    <p:extLst>
      <p:ext uri="{BB962C8B-B14F-4D97-AF65-F5344CB8AC3E}">
        <p14:creationId xmlns:p14="http://schemas.microsoft.com/office/powerpoint/2010/main" val="426695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588" y="1308372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Result</a:t>
            </a:r>
            <a:r>
              <a:rPr lang="id-ID" dirty="0"/>
              <a:t> Page</a:t>
            </a:r>
          </a:p>
        </p:txBody>
      </p:sp>
      <p:pic>
        <p:nvPicPr>
          <p:cNvPr id="7" name="Content Placeholder 6" descr="A screen shot of a hot air balloon&#10;&#10;Description automatically generated with medium confidence">
            <a:extLst>
              <a:ext uri="{FF2B5EF4-FFF2-40B4-BE49-F238E27FC236}">
                <a16:creationId xmlns:a16="http://schemas.microsoft.com/office/drawing/2014/main" id="{7F78AEBE-2789-4B73-8A53-C308EB40A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2" y="1976773"/>
            <a:ext cx="8880076" cy="4731416"/>
          </a:xfrm>
        </p:spPr>
      </p:pic>
    </p:spTree>
    <p:extLst>
      <p:ext uri="{BB962C8B-B14F-4D97-AF65-F5344CB8AC3E}">
        <p14:creationId xmlns:p14="http://schemas.microsoft.com/office/powerpoint/2010/main" val="89584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4351-1F9E-43B2-B00A-311DC414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6BB7-5A64-49F0-A92E-9E2CD868C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B819D-023F-4FF8-A696-8A199337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396E9-1B65-4E78-A6F8-3FFA6B9AE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2726" y="1207363"/>
            <a:ext cx="8930934" cy="44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6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6B90-7473-4C0A-BE31-72A236CB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28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Description</a:t>
            </a:r>
            <a:endParaRPr lang="id-ID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0C33-9040-42AA-8572-43D85EFAA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777" y="942108"/>
            <a:ext cx="6343659" cy="4969114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Churn is a condition where a customer stops using a product or service. A telco company has a problem because many of its customers are churning out. Therefore, the company wanted to find a way to solve this problem using machine learning algorithms. </a:t>
            </a:r>
            <a:endParaRPr lang="id-ID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2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DA892E10-B57A-4162-B5B0-D3543B1670B6}"/>
              </a:ext>
            </a:extLst>
          </p:cNvPr>
          <p:cNvSpPr/>
          <p:nvPr/>
        </p:nvSpPr>
        <p:spPr>
          <a:xfrm>
            <a:off x="8918291" y="3457884"/>
            <a:ext cx="2160000" cy="685940"/>
          </a:xfrm>
          <a:prstGeom prst="chevron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20">
            <a:extLst>
              <a:ext uri="{FF2B5EF4-FFF2-40B4-BE49-F238E27FC236}">
                <a16:creationId xmlns:a16="http://schemas.microsoft.com/office/drawing/2014/main" id="{670A8FA7-A398-4680-AD33-298189AA0BF3}"/>
              </a:ext>
            </a:extLst>
          </p:cNvPr>
          <p:cNvSpPr/>
          <p:nvPr/>
        </p:nvSpPr>
        <p:spPr>
          <a:xfrm>
            <a:off x="9593238" y="2084429"/>
            <a:ext cx="810106" cy="81010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AD6C9-E0FC-4EE4-91E4-795B92C82DD2}"/>
              </a:ext>
            </a:extLst>
          </p:cNvPr>
          <p:cNvSpPr txBox="1"/>
          <p:nvPr/>
        </p:nvSpPr>
        <p:spPr>
          <a:xfrm>
            <a:off x="9480037" y="3616188"/>
            <a:ext cx="106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Testing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51">
            <a:extLst>
              <a:ext uri="{FF2B5EF4-FFF2-40B4-BE49-F238E27FC236}">
                <a16:creationId xmlns:a16="http://schemas.microsoft.com/office/drawing/2014/main" id="{8F3A0466-4316-4D66-A057-320F408B64A3}"/>
              </a:ext>
            </a:extLst>
          </p:cNvPr>
          <p:cNvCxnSpPr/>
          <p:nvPr/>
        </p:nvCxnSpPr>
        <p:spPr>
          <a:xfrm>
            <a:off x="9998291" y="2892403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3">
            <a:extLst>
              <a:ext uri="{FF2B5EF4-FFF2-40B4-BE49-F238E27FC236}">
                <a16:creationId xmlns:a16="http://schemas.microsoft.com/office/drawing/2014/main" id="{5E26B8A8-E902-4D75-BA1E-BCE154405E96}"/>
              </a:ext>
            </a:extLst>
          </p:cNvPr>
          <p:cNvSpPr/>
          <p:nvPr/>
        </p:nvSpPr>
        <p:spPr>
          <a:xfrm>
            <a:off x="2883529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01934FC-42D4-4356-980D-94FC7D16D797}"/>
              </a:ext>
            </a:extLst>
          </p:cNvPr>
          <p:cNvSpPr/>
          <p:nvPr/>
        </p:nvSpPr>
        <p:spPr>
          <a:xfrm>
            <a:off x="3558476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FB421-5FAA-4CA7-892C-811A9EA14D72}"/>
              </a:ext>
            </a:extLst>
          </p:cNvPr>
          <p:cNvSpPr txBox="1"/>
          <p:nvPr/>
        </p:nvSpPr>
        <p:spPr>
          <a:xfrm>
            <a:off x="3081785" y="3451257"/>
            <a:ext cx="178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8" name="Straight Connector 47">
            <a:extLst>
              <a:ext uri="{FF2B5EF4-FFF2-40B4-BE49-F238E27FC236}">
                <a16:creationId xmlns:a16="http://schemas.microsoft.com/office/drawing/2014/main" id="{0A6658AB-A34B-45D6-BE30-4108A01942FF}"/>
              </a:ext>
            </a:extLst>
          </p:cNvPr>
          <p:cNvCxnSpPr/>
          <p:nvPr/>
        </p:nvCxnSpPr>
        <p:spPr>
          <a:xfrm>
            <a:off x="3963529" y="2892403"/>
            <a:ext cx="0" cy="57600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evron 5">
            <a:extLst>
              <a:ext uri="{FF2B5EF4-FFF2-40B4-BE49-F238E27FC236}">
                <a16:creationId xmlns:a16="http://schemas.microsoft.com/office/drawing/2014/main" id="{BA9801E3-8378-4478-863A-AD8878F9DCE0}"/>
              </a:ext>
            </a:extLst>
          </p:cNvPr>
          <p:cNvSpPr/>
          <p:nvPr/>
        </p:nvSpPr>
        <p:spPr>
          <a:xfrm>
            <a:off x="6906703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D9F18372-7598-42B3-94DD-5224CCE106A4}"/>
              </a:ext>
            </a:extLst>
          </p:cNvPr>
          <p:cNvSpPr/>
          <p:nvPr/>
        </p:nvSpPr>
        <p:spPr>
          <a:xfrm>
            <a:off x="7581650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24F0DF-9AD3-491C-8198-6958CA11869C}"/>
              </a:ext>
            </a:extLst>
          </p:cNvPr>
          <p:cNvSpPr txBox="1"/>
          <p:nvPr/>
        </p:nvSpPr>
        <p:spPr>
          <a:xfrm>
            <a:off x="6800912" y="3465771"/>
            <a:ext cx="226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web application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4B0586B5-5CD8-4474-9980-EEE03395C002}"/>
              </a:ext>
            </a:extLst>
          </p:cNvPr>
          <p:cNvCxnSpPr/>
          <p:nvPr/>
        </p:nvCxnSpPr>
        <p:spPr>
          <a:xfrm>
            <a:off x="7986703" y="2892403"/>
            <a:ext cx="0" cy="57600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vron 4">
            <a:extLst>
              <a:ext uri="{FF2B5EF4-FFF2-40B4-BE49-F238E27FC236}">
                <a16:creationId xmlns:a16="http://schemas.microsoft.com/office/drawing/2014/main" id="{7FBD6F41-9B12-41F5-BE5C-5408F4FBE020}"/>
              </a:ext>
            </a:extLst>
          </p:cNvPr>
          <p:cNvSpPr/>
          <p:nvPr/>
        </p:nvSpPr>
        <p:spPr>
          <a:xfrm>
            <a:off x="4895116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7F08FB03-B4ED-4197-8A1A-4A93917BEE18}"/>
              </a:ext>
            </a:extLst>
          </p:cNvPr>
          <p:cNvSpPr/>
          <p:nvPr/>
        </p:nvSpPr>
        <p:spPr>
          <a:xfrm>
            <a:off x="5570063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159B19-0090-46FC-9F5D-A0FE27A7161F}"/>
              </a:ext>
            </a:extLst>
          </p:cNvPr>
          <p:cNvSpPr txBox="1"/>
          <p:nvPr/>
        </p:nvSpPr>
        <p:spPr>
          <a:xfrm>
            <a:off x="5185783" y="3616188"/>
            <a:ext cx="168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49">
            <a:extLst>
              <a:ext uri="{FF2B5EF4-FFF2-40B4-BE49-F238E27FC236}">
                <a16:creationId xmlns:a16="http://schemas.microsoft.com/office/drawing/2014/main" id="{50D2A809-06D0-4F68-BEF6-C311512EC450}"/>
              </a:ext>
            </a:extLst>
          </p:cNvPr>
          <p:cNvCxnSpPr/>
          <p:nvPr/>
        </p:nvCxnSpPr>
        <p:spPr>
          <a:xfrm>
            <a:off x="5975116" y="2892403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hevron 2">
            <a:extLst>
              <a:ext uri="{FF2B5EF4-FFF2-40B4-BE49-F238E27FC236}">
                <a16:creationId xmlns:a16="http://schemas.microsoft.com/office/drawing/2014/main" id="{B88FA207-A7AB-45B8-B517-908F1EAEA58C}"/>
              </a:ext>
            </a:extLst>
          </p:cNvPr>
          <p:cNvSpPr/>
          <p:nvPr/>
        </p:nvSpPr>
        <p:spPr>
          <a:xfrm>
            <a:off x="871942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6B864997-5C32-4DF5-AAE3-C82869F8B1EC}"/>
              </a:ext>
            </a:extLst>
          </p:cNvPr>
          <p:cNvSpPr/>
          <p:nvPr/>
        </p:nvSpPr>
        <p:spPr>
          <a:xfrm>
            <a:off x="1546889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DDD85FED-DF75-4871-AF67-564DB6662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06" y="3492201"/>
            <a:ext cx="16844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Data Cleaning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Straight Connector 47">
            <a:extLst>
              <a:ext uri="{FF2B5EF4-FFF2-40B4-BE49-F238E27FC236}">
                <a16:creationId xmlns:a16="http://schemas.microsoft.com/office/drawing/2014/main" id="{621525DB-2E76-444F-A334-790EB1970DF6}"/>
              </a:ext>
            </a:extLst>
          </p:cNvPr>
          <p:cNvCxnSpPr/>
          <p:nvPr/>
        </p:nvCxnSpPr>
        <p:spPr>
          <a:xfrm>
            <a:off x="1951942" y="2881884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18">
            <a:extLst>
              <a:ext uri="{FF2B5EF4-FFF2-40B4-BE49-F238E27FC236}">
                <a16:creationId xmlns:a16="http://schemas.microsoft.com/office/drawing/2014/main" id="{38227F7E-28C1-44BF-8D7F-428C88E00735}"/>
              </a:ext>
            </a:extLst>
          </p:cNvPr>
          <p:cNvSpPr/>
          <p:nvPr/>
        </p:nvSpPr>
        <p:spPr>
          <a:xfrm>
            <a:off x="9784572" y="229811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36ADA-D249-4E1F-A759-A51313D7D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88" y="2195555"/>
            <a:ext cx="538544" cy="5385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B7A65F-A431-451A-A5F5-F0CD46A55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8" y="2195555"/>
            <a:ext cx="612481" cy="6124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EEED2DB-5EFC-4319-936C-50818D422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59" y="2147252"/>
            <a:ext cx="685940" cy="6859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027382-E12F-42F5-95D7-5830BC1C1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09" y="2224557"/>
            <a:ext cx="594987" cy="594987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8E26D71-F483-4097-A6D0-8940ED06F8BF}"/>
              </a:ext>
            </a:extLst>
          </p:cNvPr>
          <p:cNvSpPr txBox="1">
            <a:spLocks/>
          </p:cNvSpPr>
          <p:nvPr/>
        </p:nvSpPr>
        <p:spPr>
          <a:xfrm>
            <a:off x="2787424" y="4707173"/>
            <a:ext cx="6444916" cy="1004729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A52A0-5CC8-4027-BBCF-985E9C4ED2B6}"/>
              </a:ext>
            </a:extLst>
          </p:cNvPr>
          <p:cNvSpPr txBox="1"/>
          <p:nvPr/>
        </p:nvSpPr>
        <p:spPr>
          <a:xfrm>
            <a:off x="1599783" y="4692639"/>
            <a:ext cx="8856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Create a machine learning model that can predict at least 80 percent of customers who will churn and create a web application from a local host based on the model that has been selected to predict whether a customer will churn or not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96C5-18DA-4908-949B-8D2C9939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25" y="1295914"/>
            <a:ext cx="8131550" cy="12808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E005-7135-4AFD-A84D-AAAC3D18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567" y="2133600"/>
            <a:ext cx="9573209" cy="377762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0" i="0" dirty="0">
                <a:effectLst/>
                <a:latin typeface="-apple-system"/>
              </a:rPr>
              <a:t>Dataset for this project comes from </a:t>
            </a:r>
            <a:r>
              <a:rPr lang="en-US" b="0" i="0" dirty="0" err="1">
                <a:effectLst/>
                <a:latin typeface="-apple-system"/>
              </a:rPr>
              <a:t>kaggle</a:t>
            </a:r>
            <a:r>
              <a:rPr lang="en-US" b="0" i="0" dirty="0">
                <a:effectLst/>
                <a:latin typeface="-apple-system"/>
              </a:rPr>
              <a:t> taken from the IBM Sample Dataset. Each row in the dataset represents each customer and each column in the dataset contains specific information from each customer. 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Source : Kaggle.com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Total Data : 7043 rows × 21 columns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Target Column : Churn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Column : (</a:t>
            </a:r>
            <a:r>
              <a:rPr lang="en-US" dirty="0" err="1">
                <a:latin typeface="-apple-system"/>
              </a:rPr>
              <a:t>customerID</a:t>
            </a:r>
            <a:r>
              <a:rPr lang="en-US" dirty="0">
                <a:latin typeface="-apple-system"/>
              </a:rPr>
              <a:t>, gender, </a:t>
            </a:r>
            <a:r>
              <a:rPr lang="en-US" dirty="0" err="1">
                <a:latin typeface="-apple-system"/>
              </a:rPr>
              <a:t>SeniorCitizen</a:t>
            </a:r>
            <a:r>
              <a:rPr lang="en-US" dirty="0">
                <a:latin typeface="-apple-system"/>
              </a:rPr>
              <a:t>, Partner, Dependents, tenure, </a:t>
            </a:r>
            <a:r>
              <a:rPr lang="en-US" dirty="0" err="1">
                <a:latin typeface="-apple-system"/>
              </a:rPr>
              <a:t>PhoneService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MultipleLines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InternetService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OnlineSecurity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OnlineBackup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DeviceProtection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TechSupport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StreamingTV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StreamingMovies</a:t>
            </a:r>
            <a:r>
              <a:rPr lang="en-US" dirty="0">
                <a:latin typeface="-apple-system"/>
              </a:rPr>
              <a:t>, Contract, </a:t>
            </a:r>
            <a:r>
              <a:rPr lang="en-US" dirty="0" err="1">
                <a:latin typeface="-apple-system"/>
              </a:rPr>
              <a:t>PaperlessBilling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PaymentMethod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MonthlyCharges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TotalCharges</a:t>
            </a:r>
            <a:r>
              <a:rPr lang="en-US" dirty="0">
                <a:latin typeface="-apple-system"/>
              </a:rPr>
              <a:t>)</a:t>
            </a:r>
          </a:p>
          <a:p>
            <a:pPr marL="0" indent="0">
              <a:buNone/>
            </a:pP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122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10075862" cy="4463422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Change target column (Churn) into numerical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Delete </a:t>
            </a:r>
            <a:r>
              <a:rPr lang="en-US" dirty="0" err="1"/>
              <a:t>customerID</a:t>
            </a:r>
            <a:r>
              <a:rPr lang="en-US" dirty="0"/>
              <a:t> column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Change object value in numerical column into nan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Check missing value in dataset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050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5690507" cy="4463422"/>
          </a:xfrm>
        </p:spPr>
        <p:txBody>
          <a:bodyPr/>
          <a:lstStyle/>
          <a:p>
            <a:r>
              <a:rPr lang="en-US" dirty="0"/>
              <a:t>Decide missing value imputation strategy</a:t>
            </a:r>
            <a:endParaRPr lang="id-ID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6025C5-404C-4452-B346-813733215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34" y="3398335"/>
            <a:ext cx="3726545" cy="232820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15580C6-C303-40D8-AA85-28528488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41" y="3251796"/>
            <a:ext cx="322326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6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5690507" cy="4463422"/>
          </a:xfrm>
        </p:spPr>
        <p:txBody>
          <a:bodyPr/>
          <a:lstStyle/>
          <a:p>
            <a:r>
              <a:rPr lang="en-US" dirty="0"/>
              <a:t>Check outlier</a:t>
            </a:r>
            <a:endParaRPr lang="id-ID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9704A7-2318-4367-B457-2A53ACCC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7" y="3127551"/>
            <a:ext cx="3459480" cy="248412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F82C934-378C-442A-B15E-7C912ED55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01" y="3135389"/>
            <a:ext cx="3406140" cy="246888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65E8396-FDCB-4F3A-A4A7-C08A6A1B6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55" y="3135389"/>
            <a:ext cx="3429000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9310784" cy="4463422"/>
          </a:xfrm>
        </p:spPr>
        <p:txBody>
          <a:bodyPr/>
          <a:lstStyle/>
          <a:p>
            <a:r>
              <a:rPr lang="en-US" dirty="0"/>
              <a:t>Decide strategy for encoding categorical column</a:t>
            </a:r>
            <a:endParaRPr lang="id-ID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2064DE-471D-4BCC-B4A7-2348CA08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60" y="1948388"/>
            <a:ext cx="3197436" cy="48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3C1F-3240-4A0F-8BFD-9A5E9553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5735"/>
            <a:ext cx="9603275" cy="1049235"/>
          </a:xfrm>
        </p:spPr>
        <p:txBody>
          <a:bodyPr/>
          <a:lstStyle/>
          <a:p>
            <a:r>
              <a:rPr lang="en-US"/>
              <a:t>Data Visualization</a:t>
            </a:r>
            <a:endParaRPr lang="id-ID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AC9E828-483C-43EF-8756-C613472C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677" y="2506559"/>
            <a:ext cx="5487696" cy="274384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0EA2120-88F6-4D6F-B790-E728BA598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0" y="1457324"/>
            <a:ext cx="4973886" cy="4973886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6B3AA22-F7C3-46D8-ACB6-897D32595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4" y="1457323"/>
            <a:ext cx="5049223" cy="50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18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637</TotalTime>
  <Words>331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Gill Sans MT</vt:lpstr>
      <vt:lpstr>Gallery</vt:lpstr>
      <vt:lpstr>CUSTOMER CHURN PREDICTION IN TELCO COMPANy USING MACHINE LEARNING ALGORITHM </vt:lpstr>
      <vt:lpstr>Project Description</vt:lpstr>
      <vt:lpstr>PowerPoint Presentation</vt:lpstr>
      <vt:lpstr>Dataset</vt:lpstr>
      <vt:lpstr>Data Cleaning </vt:lpstr>
      <vt:lpstr>Data Cleaning </vt:lpstr>
      <vt:lpstr>Data Cleaning </vt:lpstr>
      <vt:lpstr>Data Cleaning </vt:lpstr>
      <vt:lpstr>Data Visualization</vt:lpstr>
      <vt:lpstr>Modelling</vt:lpstr>
      <vt:lpstr>Modelling</vt:lpstr>
      <vt:lpstr>Modelling</vt:lpstr>
      <vt:lpstr>Web App - Home Page</vt:lpstr>
      <vt:lpstr>Web App - Visualization Page</vt:lpstr>
      <vt:lpstr>Web App - Predict Page</vt:lpstr>
      <vt:lpstr>Web App - Result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Naufal Luthfi</dc:creator>
  <cp:lastModifiedBy>Naufal Luthfi</cp:lastModifiedBy>
  <cp:revision>28</cp:revision>
  <dcterms:created xsi:type="dcterms:W3CDTF">2021-02-25T12:39:30Z</dcterms:created>
  <dcterms:modified xsi:type="dcterms:W3CDTF">2021-05-02T13:27:57Z</dcterms:modified>
</cp:coreProperties>
</file>